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4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8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1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5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C574C2-35A1-4F84-AA2C-6B498133402E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DDB0E59-D868-407D-84F6-F689673FE86D}">
      <dgm:prSet custT="1"/>
      <dgm:spPr/>
      <dgm:t>
        <a:bodyPr anchor="ctr"/>
        <a:lstStyle/>
        <a:p>
          <a:pPr algn="ctr"/>
          <a:r>
            <a:rPr lang="it-IT" sz="1800" b="1" dirty="0"/>
            <a:t>TOKENIZATION</a:t>
          </a:r>
          <a:endParaRPr lang="en-US" sz="1800" dirty="0"/>
        </a:p>
      </dgm:t>
    </dgm:pt>
    <dgm:pt modelId="{46A50E3B-0526-4D45-B64E-1123CD3FCCD1}" type="parTrans" cxnId="{61E56B70-3CE2-4103-AE51-7A1DB57EC68E}">
      <dgm:prSet/>
      <dgm:spPr/>
      <dgm:t>
        <a:bodyPr/>
        <a:lstStyle/>
        <a:p>
          <a:endParaRPr lang="en-US"/>
        </a:p>
      </dgm:t>
    </dgm:pt>
    <dgm:pt modelId="{8DDDFB97-228E-4EBF-83F7-707425180E2B}" type="sibTrans" cxnId="{61E56B70-3CE2-4103-AE51-7A1DB57EC68E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4DB20141-5014-4C55-ACA0-3C5D9546302E}">
      <dgm:prSet custT="1"/>
      <dgm:spPr/>
      <dgm:t>
        <a:bodyPr anchor="ctr"/>
        <a:lstStyle/>
        <a:p>
          <a:pPr algn="ctr"/>
          <a:r>
            <a:rPr lang="it-IT" sz="1800" b="1" dirty="0"/>
            <a:t>STEMMING</a:t>
          </a:r>
          <a:endParaRPr lang="en-US" sz="1800" dirty="0"/>
        </a:p>
      </dgm:t>
    </dgm:pt>
    <dgm:pt modelId="{23A6A92F-C15F-418D-A6B8-BA4F3DED6F0E}" type="parTrans" cxnId="{04345DB5-7439-4709-9084-E66B8969DDC7}">
      <dgm:prSet/>
      <dgm:spPr/>
      <dgm:t>
        <a:bodyPr/>
        <a:lstStyle/>
        <a:p>
          <a:endParaRPr lang="en-US"/>
        </a:p>
      </dgm:t>
    </dgm:pt>
    <dgm:pt modelId="{8CCDB1F1-CBE3-4D41-87EE-7A9EE4BCA7BB}" type="sibTrans" cxnId="{04345DB5-7439-4709-9084-E66B8969DDC7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1244C73D-15E7-48A2-A5E9-47A4315ACA98}">
      <dgm:prSet custT="1"/>
      <dgm:spPr/>
      <dgm:t>
        <a:bodyPr anchor="ctr"/>
        <a:lstStyle/>
        <a:p>
          <a:pPr algn="ctr"/>
          <a:r>
            <a:rPr lang="it-IT" sz="1800" b="1" dirty="0"/>
            <a:t>RIMOZIONE STOP-WORDS</a:t>
          </a:r>
          <a:endParaRPr lang="en-US" sz="1800" dirty="0"/>
        </a:p>
      </dgm:t>
    </dgm:pt>
    <dgm:pt modelId="{1DEDDC39-0DCB-4C64-8468-495BC4439C88}" type="parTrans" cxnId="{CA0BB8C5-5E54-4CE9-B4AC-68A2E8E9BD45}">
      <dgm:prSet/>
      <dgm:spPr/>
      <dgm:t>
        <a:bodyPr/>
        <a:lstStyle/>
        <a:p>
          <a:endParaRPr lang="en-US"/>
        </a:p>
      </dgm:t>
    </dgm:pt>
    <dgm:pt modelId="{3C09F642-9127-4E65-BBC9-1231F238905E}" type="sibTrans" cxnId="{CA0BB8C5-5E54-4CE9-B4AC-68A2E8E9BD45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8E375C16-4CA8-4648-93C5-A63FACC744E5}" type="pres">
      <dgm:prSet presAssocID="{D1C574C2-35A1-4F84-AA2C-6B498133402E}" presName="linearFlow" presStyleCnt="0">
        <dgm:presLayoutVars>
          <dgm:dir/>
          <dgm:animLvl val="lvl"/>
          <dgm:resizeHandles val="exact"/>
        </dgm:presLayoutVars>
      </dgm:prSet>
      <dgm:spPr/>
    </dgm:pt>
    <dgm:pt modelId="{2EA9DFCA-5FAB-9241-81DF-9AFC75B6143B}" type="pres">
      <dgm:prSet presAssocID="{EDDB0E59-D868-407D-84F6-F689673FE86D}" presName="compositeNode" presStyleCnt="0"/>
      <dgm:spPr/>
    </dgm:pt>
    <dgm:pt modelId="{DFE32AE1-E696-694D-B2AB-A42FFA14F08D}" type="pres">
      <dgm:prSet presAssocID="{EDDB0E59-D868-407D-84F6-F689673FE86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B628571-6AC0-B04B-92B2-59786228DC58}" type="pres">
      <dgm:prSet presAssocID="{EDDB0E59-D868-407D-84F6-F689673FE86D}" presName="parSh" presStyleCnt="0"/>
      <dgm:spPr/>
    </dgm:pt>
    <dgm:pt modelId="{4E6E5EFF-7BD4-5947-87AD-36F286455221}" type="pres">
      <dgm:prSet presAssocID="{EDDB0E59-D868-407D-84F6-F689673FE86D}" presName="lineNode" presStyleLbl="alignAccFollowNode1" presStyleIdx="0" presStyleCnt="9"/>
      <dgm:spPr/>
    </dgm:pt>
    <dgm:pt modelId="{FC77EF25-796D-FB48-A82A-8DEBF2DD1646}" type="pres">
      <dgm:prSet presAssocID="{EDDB0E59-D868-407D-84F6-F689673FE86D}" presName="lineArrowNode" presStyleLbl="alignAccFollowNode1" presStyleIdx="1" presStyleCnt="9"/>
      <dgm:spPr/>
    </dgm:pt>
    <dgm:pt modelId="{14C9A315-2825-734E-A43F-37484896C740}" type="pres">
      <dgm:prSet presAssocID="{8DDDFB97-228E-4EBF-83F7-707425180E2B}" presName="sibTransNodeCircle" presStyleLbl="alignNode1" presStyleIdx="0" presStyleCnt="3">
        <dgm:presLayoutVars>
          <dgm:chMax val="0"/>
          <dgm:bulletEnabled/>
        </dgm:presLayoutVars>
      </dgm:prSet>
      <dgm:spPr/>
    </dgm:pt>
    <dgm:pt modelId="{FE26EEAE-5552-1342-BF0D-33BB1F4A55C8}" type="pres">
      <dgm:prSet presAssocID="{8DDDFB97-228E-4EBF-83F7-707425180E2B}" presName="spacerBetweenCircleAndCallout" presStyleCnt="0">
        <dgm:presLayoutVars/>
      </dgm:prSet>
      <dgm:spPr/>
    </dgm:pt>
    <dgm:pt modelId="{0D34FB98-FD59-7B4F-A3DD-C11DD9D97428}" type="pres">
      <dgm:prSet presAssocID="{EDDB0E59-D868-407D-84F6-F689673FE86D}" presName="nodeText" presStyleLbl="alignAccFollowNode1" presStyleIdx="2" presStyleCnt="9">
        <dgm:presLayoutVars>
          <dgm:bulletEnabled val="1"/>
        </dgm:presLayoutVars>
      </dgm:prSet>
      <dgm:spPr/>
    </dgm:pt>
    <dgm:pt modelId="{743C5123-97E4-A149-8FF3-EADD45C365B1}" type="pres">
      <dgm:prSet presAssocID="{8DDDFB97-228E-4EBF-83F7-707425180E2B}" presName="sibTransComposite" presStyleCnt="0"/>
      <dgm:spPr/>
    </dgm:pt>
    <dgm:pt modelId="{CBF8AB49-FCE5-1248-AF89-0D23EAD027CF}" type="pres">
      <dgm:prSet presAssocID="{4DB20141-5014-4C55-ACA0-3C5D9546302E}" presName="compositeNode" presStyleCnt="0"/>
      <dgm:spPr/>
    </dgm:pt>
    <dgm:pt modelId="{A438BC67-6E82-B740-997E-CB3D261D4357}" type="pres">
      <dgm:prSet presAssocID="{4DB20141-5014-4C55-ACA0-3C5D954630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5B7CA4D-ABAA-0241-97C4-0566A7BAE9EF}" type="pres">
      <dgm:prSet presAssocID="{4DB20141-5014-4C55-ACA0-3C5D9546302E}" presName="parSh" presStyleCnt="0"/>
      <dgm:spPr/>
    </dgm:pt>
    <dgm:pt modelId="{BF4A568C-0CE1-1749-80CE-C85B402970F8}" type="pres">
      <dgm:prSet presAssocID="{4DB20141-5014-4C55-ACA0-3C5D9546302E}" presName="lineNode" presStyleLbl="alignAccFollowNode1" presStyleIdx="3" presStyleCnt="9"/>
      <dgm:spPr/>
    </dgm:pt>
    <dgm:pt modelId="{43A995AB-AD14-404D-9444-07DCE16E782C}" type="pres">
      <dgm:prSet presAssocID="{4DB20141-5014-4C55-ACA0-3C5D9546302E}" presName="lineArrowNode" presStyleLbl="alignAccFollowNode1" presStyleIdx="4" presStyleCnt="9"/>
      <dgm:spPr/>
    </dgm:pt>
    <dgm:pt modelId="{0A3AFAA8-14DF-914E-B6C3-A71F97C3E45C}" type="pres">
      <dgm:prSet presAssocID="{8CCDB1F1-CBE3-4D41-87EE-7A9EE4BCA7BB}" presName="sibTransNodeCircle" presStyleLbl="alignNode1" presStyleIdx="1" presStyleCnt="3">
        <dgm:presLayoutVars>
          <dgm:chMax val="0"/>
          <dgm:bulletEnabled/>
        </dgm:presLayoutVars>
      </dgm:prSet>
      <dgm:spPr/>
    </dgm:pt>
    <dgm:pt modelId="{B9553696-87F4-9941-BE74-3EFDAA18DA8B}" type="pres">
      <dgm:prSet presAssocID="{8CCDB1F1-CBE3-4D41-87EE-7A9EE4BCA7BB}" presName="spacerBetweenCircleAndCallout" presStyleCnt="0">
        <dgm:presLayoutVars/>
      </dgm:prSet>
      <dgm:spPr/>
    </dgm:pt>
    <dgm:pt modelId="{0AEAF7A2-78C9-7542-94D3-155A3722F706}" type="pres">
      <dgm:prSet presAssocID="{4DB20141-5014-4C55-ACA0-3C5D9546302E}" presName="nodeText" presStyleLbl="alignAccFollowNode1" presStyleIdx="5" presStyleCnt="9">
        <dgm:presLayoutVars>
          <dgm:bulletEnabled val="1"/>
        </dgm:presLayoutVars>
      </dgm:prSet>
      <dgm:spPr/>
    </dgm:pt>
    <dgm:pt modelId="{E7FAA130-D496-634C-995F-32CB41C86D43}" type="pres">
      <dgm:prSet presAssocID="{8CCDB1F1-CBE3-4D41-87EE-7A9EE4BCA7BB}" presName="sibTransComposite" presStyleCnt="0"/>
      <dgm:spPr/>
    </dgm:pt>
    <dgm:pt modelId="{4F358246-4244-BA49-A928-EE9CA0B9F13B}" type="pres">
      <dgm:prSet presAssocID="{1244C73D-15E7-48A2-A5E9-47A4315ACA98}" presName="compositeNode" presStyleCnt="0"/>
      <dgm:spPr/>
    </dgm:pt>
    <dgm:pt modelId="{49F3D853-D62D-A942-A1A6-2AF52C45B348}" type="pres">
      <dgm:prSet presAssocID="{1244C73D-15E7-48A2-A5E9-47A4315ACA9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CA1B088-E1AA-D846-A250-532CAB956231}" type="pres">
      <dgm:prSet presAssocID="{1244C73D-15E7-48A2-A5E9-47A4315ACA98}" presName="parSh" presStyleCnt="0"/>
      <dgm:spPr/>
    </dgm:pt>
    <dgm:pt modelId="{20072644-AF33-1D42-98E8-EF578030C9AB}" type="pres">
      <dgm:prSet presAssocID="{1244C73D-15E7-48A2-A5E9-47A4315ACA98}" presName="lineNode" presStyleLbl="alignAccFollowNode1" presStyleIdx="6" presStyleCnt="9"/>
      <dgm:spPr/>
    </dgm:pt>
    <dgm:pt modelId="{7762B777-DCC6-CF4B-A3B0-163034891B49}" type="pres">
      <dgm:prSet presAssocID="{1244C73D-15E7-48A2-A5E9-47A4315ACA98}" presName="lineArrowNode" presStyleLbl="alignAccFollowNode1" presStyleIdx="7" presStyleCnt="9"/>
      <dgm:spPr/>
    </dgm:pt>
    <dgm:pt modelId="{49C703F2-84AD-0447-A51B-CD3BC9AAEB82}" type="pres">
      <dgm:prSet presAssocID="{3C09F642-9127-4E65-BBC9-1231F238905E}" presName="sibTransNodeCircle" presStyleLbl="alignNode1" presStyleIdx="2" presStyleCnt="3">
        <dgm:presLayoutVars>
          <dgm:chMax val="0"/>
          <dgm:bulletEnabled/>
        </dgm:presLayoutVars>
      </dgm:prSet>
      <dgm:spPr/>
    </dgm:pt>
    <dgm:pt modelId="{9111CB41-1DEA-0749-AC59-318C94682DBA}" type="pres">
      <dgm:prSet presAssocID="{3C09F642-9127-4E65-BBC9-1231F238905E}" presName="spacerBetweenCircleAndCallout" presStyleCnt="0">
        <dgm:presLayoutVars/>
      </dgm:prSet>
      <dgm:spPr/>
    </dgm:pt>
    <dgm:pt modelId="{78056102-5B86-2648-AD14-88D55F2F757B}" type="pres">
      <dgm:prSet presAssocID="{1244C73D-15E7-48A2-A5E9-47A4315ACA98}" presName="nodeText" presStyleLbl="alignAccFollowNode1" presStyleIdx="8" presStyleCnt="9">
        <dgm:presLayoutVars>
          <dgm:bulletEnabled val="1"/>
        </dgm:presLayoutVars>
      </dgm:prSet>
      <dgm:spPr/>
    </dgm:pt>
  </dgm:ptLst>
  <dgm:cxnLst>
    <dgm:cxn modelId="{54680F13-E448-BC4F-9C81-27BB1F447048}" type="presOf" srcId="{EDDB0E59-D868-407D-84F6-F689673FE86D}" destId="{0D34FB98-FD59-7B4F-A3DD-C11DD9D97428}" srcOrd="0" destOrd="0" presId="urn:microsoft.com/office/officeart/2016/7/layout/LinearArrowProcessNumbered"/>
    <dgm:cxn modelId="{F4C03F37-D0FB-6B45-A7F6-6CCB1F195CF5}" type="presOf" srcId="{D1C574C2-35A1-4F84-AA2C-6B498133402E}" destId="{8E375C16-4CA8-4648-93C5-A63FACC744E5}" srcOrd="0" destOrd="0" presId="urn:microsoft.com/office/officeart/2016/7/layout/LinearArrowProcessNumbered"/>
    <dgm:cxn modelId="{61E56B70-3CE2-4103-AE51-7A1DB57EC68E}" srcId="{D1C574C2-35A1-4F84-AA2C-6B498133402E}" destId="{EDDB0E59-D868-407D-84F6-F689673FE86D}" srcOrd="0" destOrd="0" parTransId="{46A50E3B-0526-4D45-B64E-1123CD3FCCD1}" sibTransId="{8DDDFB97-228E-4EBF-83F7-707425180E2B}"/>
    <dgm:cxn modelId="{D92DBD71-29E8-4E47-80C3-6E7F7199FB65}" type="presOf" srcId="{8DDDFB97-228E-4EBF-83F7-707425180E2B}" destId="{14C9A315-2825-734E-A43F-37484896C740}" srcOrd="0" destOrd="0" presId="urn:microsoft.com/office/officeart/2016/7/layout/LinearArrowProcessNumbered"/>
    <dgm:cxn modelId="{04345DB5-7439-4709-9084-E66B8969DDC7}" srcId="{D1C574C2-35A1-4F84-AA2C-6B498133402E}" destId="{4DB20141-5014-4C55-ACA0-3C5D9546302E}" srcOrd="1" destOrd="0" parTransId="{23A6A92F-C15F-418D-A6B8-BA4F3DED6F0E}" sibTransId="{8CCDB1F1-CBE3-4D41-87EE-7A9EE4BCA7BB}"/>
    <dgm:cxn modelId="{5ACA6CB5-2D95-7644-B234-60D1A5571985}" type="presOf" srcId="{1244C73D-15E7-48A2-A5E9-47A4315ACA98}" destId="{78056102-5B86-2648-AD14-88D55F2F757B}" srcOrd="0" destOrd="0" presId="urn:microsoft.com/office/officeart/2016/7/layout/LinearArrowProcessNumbered"/>
    <dgm:cxn modelId="{0768E7B7-EF9A-6B42-82C5-956DB1134F7F}" type="presOf" srcId="{4DB20141-5014-4C55-ACA0-3C5D9546302E}" destId="{0AEAF7A2-78C9-7542-94D3-155A3722F706}" srcOrd="0" destOrd="0" presId="urn:microsoft.com/office/officeart/2016/7/layout/LinearArrowProcessNumbered"/>
    <dgm:cxn modelId="{CA0BB8C5-5E54-4CE9-B4AC-68A2E8E9BD45}" srcId="{D1C574C2-35A1-4F84-AA2C-6B498133402E}" destId="{1244C73D-15E7-48A2-A5E9-47A4315ACA98}" srcOrd="2" destOrd="0" parTransId="{1DEDDC39-0DCB-4C64-8468-495BC4439C88}" sibTransId="{3C09F642-9127-4E65-BBC9-1231F238905E}"/>
    <dgm:cxn modelId="{1715E3DB-FE76-4349-A38B-D169F63D512F}" type="presOf" srcId="{8CCDB1F1-CBE3-4D41-87EE-7A9EE4BCA7BB}" destId="{0A3AFAA8-14DF-914E-B6C3-A71F97C3E45C}" srcOrd="0" destOrd="0" presId="urn:microsoft.com/office/officeart/2016/7/layout/LinearArrowProcessNumbered"/>
    <dgm:cxn modelId="{691FC8F0-CF33-A24E-BA0F-427DF667BBC1}" type="presOf" srcId="{3C09F642-9127-4E65-BBC9-1231F238905E}" destId="{49C703F2-84AD-0447-A51B-CD3BC9AAEB82}" srcOrd="0" destOrd="0" presId="urn:microsoft.com/office/officeart/2016/7/layout/LinearArrowProcessNumbered"/>
    <dgm:cxn modelId="{EF2603FA-8D52-F74F-90B9-2F5322CF9070}" type="presParOf" srcId="{8E375C16-4CA8-4648-93C5-A63FACC744E5}" destId="{2EA9DFCA-5FAB-9241-81DF-9AFC75B6143B}" srcOrd="0" destOrd="0" presId="urn:microsoft.com/office/officeart/2016/7/layout/LinearArrowProcessNumbered"/>
    <dgm:cxn modelId="{31522EB0-809A-4B4F-B87C-15E5F00A1284}" type="presParOf" srcId="{2EA9DFCA-5FAB-9241-81DF-9AFC75B6143B}" destId="{DFE32AE1-E696-694D-B2AB-A42FFA14F08D}" srcOrd="0" destOrd="0" presId="urn:microsoft.com/office/officeart/2016/7/layout/LinearArrowProcessNumbered"/>
    <dgm:cxn modelId="{EF702A3A-ACEF-F24F-9AA2-E19D64A736A3}" type="presParOf" srcId="{2EA9DFCA-5FAB-9241-81DF-9AFC75B6143B}" destId="{8B628571-6AC0-B04B-92B2-59786228DC58}" srcOrd="1" destOrd="0" presId="urn:microsoft.com/office/officeart/2016/7/layout/LinearArrowProcessNumbered"/>
    <dgm:cxn modelId="{3EC74B33-E901-B749-8B5A-0D163C85AB49}" type="presParOf" srcId="{8B628571-6AC0-B04B-92B2-59786228DC58}" destId="{4E6E5EFF-7BD4-5947-87AD-36F286455221}" srcOrd="0" destOrd="0" presId="urn:microsoft.com/office/officeart/2016/7/layout/LinearArrowProcessNumbered"/>
    <dgm:cxn modelId="{C710BED3-DEB2-4944-9B8D-4037D3700F43}" type="presParOf" srcId="{8B628571-6AC0-B04B-92B2-59786228DC58}" destId="{FC77EF25-796D-FB48-A82A-8DEBF2DD1646}" srcOrd="1" destOrd="0" presId="urn:microsoft.com/office/officeart/2016/7/layout/LinearArrowProcessNumbered"/>
    <dgm:cxn modelId="{F0529689-923A-464F-BA26-DC8D491A93E5}" type="presParOf" srcId="{8B628571-6AC0-B04B-92B2-59786228DC58}" destId="{14C9A315-2825-734E-A43F-37484896C740}" srcOrd="2" destOrd="0" presId="urn:microsoft.com/office/officeart/2016/7/layout/LinearArrowProcessNumbered"/>
    <dgm:cxn modelId="{7DBA1719-DFFC-0643-AFDC-51DE7964E28D}" type="presParOf" srcId="{8B628571-6AC0-B04B-92B2-59786228DC58}" destId="{FE26EEAE-5552-1342-BF0D-33BB1F4A55C8}" srcOrd="3" destOrd="0" presId="urn:microsoft.com/office/officeart/2016/7/layout/LinearArrowProcessNumbered"/>
    <dgm:cxn modelId="{F6BABD85-AEAD-6D44-B3F0-F948C301A9FE}" type="presParOf" srcId="{2EA9DFCA-5FAB-9241-81DF-9AFC75B6143B}" destId="{0D34FB98-FD59-7B4F-A3DD-C11DD9D97428}" srcOrd="2" destOrd="0" presId="urn:microsoft.com/office/officeart/2016/7/layout/LinearArrowProcessNumbered"/>
    <dgm:cxn modelId="{B847C454-F070-E749-8763-70AD0D585DDD}" type="presParOf" srcId="{8E375C16-4CA8-4648-93C5-A63FACC744E5}" destId="{743C5123-97E4-A149-8FF3-EADD45C365B1}" srcOrd="1" destOrd="0" presId="urn:microsoft.com/office/officeart/2016/7/layout/LinearArrowProcessNumbered"/>
    <dgm:cxn modelId="{AA40B840-FD2A-8143-BF2B-B523D2B08BA0}" type="presParOf" srcId="{8E375C16-4CA8-4648-93C5-A63FACC744E5}" destId="{CBF8AB49-FCE5-1248-AF89-0D23EAD027CF}" srcOrd="2" destOrd="0" presId="urn:microsoft.com/office/officeart/2016/7/layout/LinearArrowProcessNumbered"/>
    <dgm:cxn modelId="{9A0AFEBF-AE1D-044A-98B8-DA7D3B9E3366}" type="presParOf" srcId="{CBF8AB49-FCE5-1248-AF89-0D23EAD027CF}" destId="{A438BC67-6E82-B740-997E-CB3D261D4357}" srcOrd="0" destOrd="0" presId="urn:microsoft.com/office/officeart/2016/7/layout/LinearArrowProcessNumbered"/>
    <dgm:cxn modelId="{87C1E676-06EE-604E-A30D-FDE348D7C021}" type="presParOf" srcId="{CBF8AB49-FCE5-1248-AF89-0D23EAD027CF}" destId="{A5B7CA4D-ABAA-0241-97C4-0566A7BAE9EF}" srcOrd="1" destOrd="0" presId="urn:microsoft.com/office/officeart/2016/7/layout/LinearArrowProcessNumbered"/>
    <dgm:cxn modelId="{19DAA74E-5D83-834F-BAA4-BC6EA1C3E4A0}" type="presParOf" srcId="{A5B7CA4D-ABAA-0241-97C4-0566A7BAE9EF}" destId="{BF4A568C-0CE1-1749-80CE-C85B402970F8}" srcOrd="0" destOrd="0" presId="urn:microsoft.com/office/officeart/2016/7/layout/LinearArrowProcessNumbered"/>
    <dgm:cxn modelId="{0E7582B0-6A55-D94F-B0FF-8B6B2C22B79A}" type="presParOf" srcId="{A5B7CA4D-ABAA-0241-97C4-0566A7BAE9EF}" destId="{43A995AB-AD14-404D-9444-07DCE16E782C}" srcOrd="1" destOrd="0" presId="urn:microsoft.com/office/officeart/2016/7/layout/LinearArrowProcessNumbered"/>
    <dgm:cxn modelId="{DE8B76CF-9CC2-CF45-B1B5-2061A6B67B56}" type="presParOf" srcId="{A5B7CA4D-ABAA-0241-97C4-0566A7BAE9EF}" destId="{0A3AFAA8-14DF-914E-B6C3-A71F97C3E45C}" srcOrd="2" destOrd="0" presId="urn:microsoft.com/office/officeart/2016/7/layout/LinearArrowProcessNumbered"/>
    <dgm:cxn modelId="{30D778D2-7262-964F-AF04-A19E98D55F53}" type="presParOf" srcId="{A5B7CA4D-ABAA-0241-97C4-0566A7BAE9EF}" destId="{B9553696-87F4-9941-BE74-3EFDAA18DA8B}" srcOrd="3" destOrd="0" presId="urn:microsoft.com/office/officeart/2016/7/layout/LinearArrowProcessNumbered"/>
    <dgm:cxn modelId="{075D4000-9684-B841-B330-EAB4A779D44F}" type="presParOf" srcId="{CBF8AB49-FCE5-1248-AF89-0D23EAD027CF}" destId="{0AEAF7A2-78C9-7542-94D3-155A3722F706}" srcOrd="2" destOrd="0" presId="urn:microsoft.com/office/officeart/2016/7/layout/LinearArrowProcessNumbered"/>
    <dgm:cxn modelId="{AC08028E-108B-E246-8668-42C7FC50969E}" type="presParOf" srcId="{8E375C16-4CA8-4648-93C5-A63FACC744E5}" destId="{E7FAA130-D496-634C-995F-32CB41C86D43}" srcOrd="3" destOrd="0" presId="urn:microsoft.com/office/officeart/2016/7/layout/LinearArrowProcessNumbered"/>
    <dgm:cxn modelId="{86B51215-5499-2F40-856E-6AA93C9B6B19}" type="presParOf" srcId="{8E375C16-4CA8-4648-93C5-A63FACC744E5}" destId="{4F358246-4244-BA49-A928-EE9CA0B9F13B}" srcOrd="4" destOrd="0" presId="urn:microsoft.com/office/officeart/2016/7/layout/LinearArrowProcessNumbered"/>
    <dgm:cxn modelId="{EBF55C48-395E-114E-9F41-3B06BC5FE9D0}" type="presParOf" srcId="{4F358246-4244-BA49-A928-EE9CA0B9F13B}" destId="{49F3D853-D62D-A942-A1A6-2AF52C45B348}" srcOrd="0" destOrd="0" presId="urn:microsoft.com/office/officeart/2016/7/layout/LinearArrowProcessNumbered"/>
    <dgm:cxn modelId="{0332D1BC-72AD-DF40-B408-20B224C38256}" type="presParOf" srcId="{4F358246-4244-BA49-A928-EE9CA0B9F13B}" destId="{1CA1B088-E1AA-D846-A250-532CAB956231}" srcOrd="1" destOrd="0" presId="urn:microsoft.com/office/officeart/2016/7/layout/LinearArrowProcessNumbered"/>
    <dgm:cxn modelId="{BC22D81F-BEC0-3E4A-ADC0-EE8DC0266877}" type="presParOf" srcId="{1CA1B088-E1AA-D846-A250-532CAB956231}" destId="{20072644-AF33-1D42-98E8-EF578030C9AB}" srcOrd="0" destOrd="0" presId="urn:microsoft.com/office/officeart/2016/7/layout/LinearArrowProcessNumbered"/>
    <dgm:cxn modelId="{5CB95834-2C9C-BF41-B740-7E4F7457D97E}" type="presParOf" srcId="{1CA1B088-E1AA-D846-A250-532CAB956231}" destId="{7762B777-DCC6-CF4B-A3B0-163034891B49}" srcOrd="1" destOrd="0" presId="urn:microsoft.com/office/officeart/2016/7/layout/LinearArrowProcessNumbered"/>
    <dgm:cxn modelId="{29C0B795-C37F-5E40-8C0E-6518F6754EFD}" type="presParOf" srcId="{1CA1B088-E1AA-D846-A250-532CAB956231}" destId="{49C703F2-84AD-0447-A51B-CD3BC9AAEB82}" srcOrd="2" destOrd="0" presId="urn:microsoft.com/office/officeart/2016/7/layout/LinearArrowProcessNumbered"/>
    <dgm:cxn modelId="{8771F79A-DFC2-8B44-B636-F5A44CE97548}" type="presParOf" srcId="{1CA1B088-E1AA-D846-A250-532CAB956231}" destId="{9111CB41-1DEA-0749-AC59-318C94682DBA}" srcOrd="3" destOrd="0" presId="urn:microsoft.com/office/officeart/2016/7/layout/LinearArrowProcessNumbered"/>
    <dgm:cxn modelId="{4C29FC53-40DA-1542-A53B-9922A7C42533}" type="presParOf" srcId="{4F358246-4244-BA49-A928-EE9CA0B9F13B}" destId="{78056102-5B86-2648-AD14-88D55F2F757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6E5EFF-7BD4-5947-87AD-36F286455221}">
      <dsp:nvSpPr>
        <dsp:cNvPr id="0" name=""/>
        <dsp:cNvSpPr/>
      </dsp:nvSpPr>
      <dsp:spPr>
        <a:xfrm>
          <a:off x="1217975" y="1454218"/>
          <a:ext cx="971531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77EF25-796D-FB48-A82A-8DEBF2DD1646}">
      <dsp:nvSpPr>
        <dsp:cNvPr id="0" name=""/>
        <dsp:cNvSpPr/>
      </dsp:nvSpPr>
      <dsp:spPr>
        <a:xfrm>
          <a:off x="2247799" y="1372645"/>
          <a:ext cx="111726" cy="209407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C9A315-2825-734E-A43F-37484896C740}">
      <dsp:nvSpPr>
        <dsp:cNvPr id="0" name=""/>
        <dsp:cNvSpPr/>
      </dsp:nvSpPr>
      <dsp:spPr>
        <a:xfrm>
          <a:off x="596240" y="953960"/>
          <a:ext cx="1000588" cy="10005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828" tIns="38828" rIns="38828" bIns="3882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1</a:t>
          </a:r>
        </a:p>
      </dsp:txBody>
      <dsp:txXfrm>
        <a:off x="742773" y="1100493"/>
        <a:ext cx="707522" cy="707522"/>
      </dsp:txXfrm>
    </dsp:sp>
    <dsp:sp modelId="{0D34FB98-FD59-7B4F-A3DD-C11DD9D97428}">
      <dsp:nvSpPr>
        <dsp:cNvPr id="0" name=""/>
        <dsp:cNvSpPr/>
      </dsp:nvSpPr>
      <dsp:spPr>
        <a:xfrm>
          <a:off x="3561" y="2119798"/>
          <a:ext cx="2185946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430" tIns="165100" rIns="172430" bIns="1651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b="1" kern="1200" dirty="0"/>
            <a:t>TOKENIZATION</a:t>
          </a:r>
          <a:endParaRPr lang="en-US" sz="1800" kern="1200" dirty="0"/>
        </a:p>
      </dsp:txBody>
      <dsp:txXfrm>
        <a:off x="3561" y="2512918"/>
        <a:ext cx="2185946" cy="1572480"/>
      </dsp:txXfrm>
    </dsp:sp>
    <dsp:sp modelId="{BF4A568C-0CE1-1749-80CE-C85B402970F8}">
      <dsp:nvSpPr>
        <dsp:cNvPr id="0" name=""/>
        <dsp:cNvSpPr/>
      </dsp:nvSpPr>
      <dsp:spPr>
        <a:xfrm>
          <a:off x="2432390" y="1455278"/>
          <a:ext cx="2185946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A995AB-AD14-404D-9444-07DCE16E782C}">
      <dsp:nvSpPr>
        <dsp:cNvPr id="0" name=""/>
        <dsp:cNvSpPr/>
      </dsp:nvSpPr>
      <dsp:spPr>
        <a:xfrm>
          <a:off x="4676628" y="1373532"/>
          <a:ext cx="111726" cy="21029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3AFAA8-14DF-914E-B6C3-A71F97C3E45C}">
      <dsp:nvSpPr>
        <dsp:cNvPr id="0" name=""/>
        <dsp:cNvSpPr/>
      </dsp:nvSpPr>
      <dsp:spPr>
        <a:xfrm>
          <a:off x="3025069" y="955020"/>
          <a:ext cx="1000588" cy="10005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828" tIns="38828" rIns="38828" bIns="3882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2</a:t>
          </a:r>
        </a:p>
      </dsp:txBody>
      <dsp:txXfrm>
        <a:off x="3171602" y="1101553"/>
        <a:ext cx="707522" cy="707522"/>
      </dsp:txXfrm>
    </dsp:sp>
    <dsp:sp modelId="{0AEAF7A2-78C9-7542-94D3-155A3722F706}">
      <dsp:nvSpPr>
        <dsp:cNvPr id="0" name=""/>
        <dsp:cNvSpPr/>
      </dsp:nvSpPr>
      <dsp:spPr>
        <a:xfrm>
          <a:off x="2432390" y="2122268"/>
          <a:ext cx="2185946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430" tIns="165100" rIns="172430" bIns="1651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b="1" kern="1200" dirty="0"/>
            <a:t>STEMMING</a:t>
          </a:r>
          <a:endParaRPr lang="en-US" sz="1800" kern="1200" dirty="0"/>
        </a:p>
      </dsp:txBody>
      <dsp:txXfrm>
        <a:off x="2432390" y="2515388"/>
        <a:ext cx="2185946" cy="1572480"/>
      </dsp:txXfrm>
    </dsp:sp>
    <dsp:sp modelId="{20072644-AF33-1D42-98E8-EF578030C9AB}">
      <dsp:nvSpPr>
        <dsp:cNvPr id="0" name=""/>
        <dsp:cNvSpPr/>
      </dsp:nvSpPr>
      <dsp:spPr>
        <a:xfrm>
          <a:off x="4861219" y="1455278"/>
          <a:ext cx="1092973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C703F2-84AD-0447-A51B-CD3BC9AAEB82}">
      <dsp:nvSpPr>
        <dsp:cNvPr id="0" name=""/>
        <dsp:cNvSpPr/>
      </dsp:nvSpPr>
      <dsp:spPr>
        <a:xfrm>
          <a:off x="5453898" y="955020"/>
          <a:ext cx="1000588" cy="10005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828" tIns="38828" rIns="38828" bIns="3882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3</a:t>
          </a:r>
        </a:p>
      </dsp:txBody>
      <dsp:txXfrm>
        <a:off x="5600431" y="1101553"/>
        <a:ext cx="707522" cy="707522"/>
      </dsp:txXfrm>
    </dsp:sp>
    <dsp:sp modelId="{78056102-5B86-2648-AD14-88D55F2F757B}">
      <dsp:nvSpPr>
        <dsp:cNvPr id="0" name=""/>
        <dsp:cNvSpPr/>
      </dsp:nvSpPr>
      <dsp:spPr>
        <a:xfrm>
          <a:off x="4861219" y="2122268"/>
          <a:ext cx="2185946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430" tIns="165100" rIns="172430" bIns="16510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b="1" kern="1200" dirty="0"/>
            <a:t>RIMOZIONE STOP-WORDS</a:t>
          </a:r>
          <a:endParaRPr lang="en-US" sz="1800" kern="1200" dirty="0"/>
        </a:p>
      </dsp:txBody>
      <dsp:txXfrm>
        <a:off x="4861219" y="2515388"/>
        <a:ext cx="2185946" cy="1572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0EB98-75B2-3B42-957C-F3D23457A97E}" type="datetimeFigureOut">
              <a:rPr lang="it-IT" smtClean="0"/>
              <a:t>22/02/19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C135E-E889-0E42-B6EF-23E2A4E443E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3718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135E-E889-0E42-B6EF-23E2A4E443E1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0057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2688-0EBF-964E-AB27-076A8BAD762B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09449-0122-6D49-BF46-C8C8A339D025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ED845-4CEC-6F47-90CD-4944D85EC6E2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D9A72-1B11-A54B-BDE4-20F0A7A263ED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A1A7-B0AD-1646-8DBD-D7D85540E979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3BDFA-2E6D-6E4C-9B59-F50E0E147327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D3F1-B9DA-F34C-9AE1-5988253BF15D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E15F5-9DBF-0A4A-A0F3-866666FD620A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24C-6C50-5F47-A38B-DDCF134DB867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BC399-2CF9-D449-8888-23576FC16DC3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DA21F-B0DA-0140-B20E-07CEDF29B20C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Modifica gli stili del testo dello schema
Secondo livello
Terzo livello
Quarto livello
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FFC3D22-2B47-4246-B235-10ADB2739088}" type="datetime1">
              <a:rPr lang="it-IT" smtClean="0"/>
              <a:t>22/02/19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556B58-5F0E-EB4A-A5D6-9DFD1731C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2797628"/>
            <a:ext cx="7315200" cy="1756083"/>
          </a:xfrm>
        </p:spPr>
        <p:txBody>
          <a:bodyPr/>
          <a:lstStyle/>
          <a:p>
            <a:r>
              <a:rPr lang="it-IT" dirty="0" err="1"/>
              <a:t>Videogame’s</a:t>
            </a:r>
            <a:r>
              <a:rPr lang="it-IT" dirty="0"/>
              <a:t> </a:t>
            </a:r>
            <a:r>
              <a:rPr lang="it-IT" dirty="0" err="1"/>
              <a:t>reviews</a:t>
            </a:r>
            <a:r>
              <a:rPr lang="it-IT" dirty="0"/>
              <a:t> </a:t>
            </a:r>
            <a:r>
              <a:rPr lang="it-IT" dirty="0" err="1"/>
              <a:t>clustering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EC4FC79-70D3-6E4E-8818-0B171E5527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Ricerca di tendenze e comportamenti di prodotti della categoria Video Games su Amazon attraverso tecniche di Text Clustering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B479473-1F2E-A34B-8897-F2CC8EAE926C}"/>
              </a:ext>
            </a:extLst>
          </p:cNvPr>
          <p:cNvSpPr txBox="1"/>
          <p:nvPr/>
        </p:nvSpPr>
        <p:spPr>
          <a:xfrm>
            <a:off x="1100015" y="1066800"/>
            <a:ext cx="4353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Tornatora</a:t>
            </a:r>
            <a:r>
              <a:rPr lang="it-IT" dirty="0">
                <a:solidFill>
                  <a:schemeClr val="bg1"/>
                </a:solidFill>
              </a:rPr>
              <a:t> Raffaele</a:t>
            </a:r>
          </a:p>
          <a:p>
            <a:r>
              <a:rPr lang="it-IT" dirty="0" err="1">
                <a:solidFill>
                  <a:schemeClr val="bg1"/>
                </a:solidFill>
              </a:rPr>
              <a:t>Mat</a:t>
            </a:r>
            <a:r>
              <a:rPr lang="it-IT" dirty="0">
                <a:solidFill>
                  <a:schemeClr val="bg1"/>
                </a:solidFill>
              </a:rPr>
              <a:t>. </a:t>
            </a:r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786357</a:t>
            </a:r>
          </a:p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it-IT" dirty="0">
                <a:solidFill>
                  <a:schemeClr val="bg1"/>
                </a:solidFill>
              </a:rPr>
              <a:t> febbraio </a:t>
            </a:r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744880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D8036-96D8-496C-8006-37ACA5AD8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A4CBA9-3463-4C65-BF46-6B6C50E7F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6FFE19B-4003-AD4A-8314-35326925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>
            <a:normAutofit/>
          </a:bodyPr>
          <a:lstStyle/>
          <a:p>
            <a:r>
              <a:rPr lang="it-IT" dirty="0"/>
              <a:t>Clustering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EED6C-D39C-40AA-B89E-52C3FA5A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2134D87-7A3E-2B4C-A064-153B54ABC1D1}"/>
              </a:ext>
            </a:extLst>
          </p:cNvPr>
          <p:cNvSpPr txBox="1"/>
          <p:nvPr/>
        </p:nvSpPr>
        <p:spPr>
          <a:xfrm>
            <a:off x="732791" y="2159244"/>
            <a:ext cx="2046514" cy="2525485"/>
          </a:xfrm>
          <a:prstGeom prst="rect">
            <a:avLst/>
          </a:prstGeom>
          <a:solidFill>
            <a:schemeClr val="accent1"/>
          </a:solidFill>
        </p:spPr>
        <p:txBody>
          <a:bodyPr wrap="square" lIns="90000" rtlCol="0" anchor="ctr" anchorCtr="0">
            <a:no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DEFINIZIONE DEI MODELLI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B7F79AA-6693-A14B-8564-C81A9116DF26}"/>
              </a:ext>
            </a:extLst>
          </p:cNvPr>
          <p:cNvSpPr txBox="1"/>
          <p:nvPr/>
        </p:nvSpPr>
        <p:spPr>
          <a:xfrm>
            <a:off x="3490195" y="2166257"/>
            <a:ext cx="2046514" cy="2525485"/>
          </a:xfrm>
          <a:prstGeom prst="rect">
            <a:avLst/>
          </a:prstGeom>
          <a:solidFill>
            <a:srgbClr val="0070C0"/>
          </a:solidFill>
        </p:spPr>
        <p:txBody>
          <a:bodyPr wrap="square" lIns="90000" rtlCol="0" anchor="ctr" anchorCtr="0">
            <a:no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FITTING SUL CORPUS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2E334F3-8DF9-2044-86D7-31B2ED4BCB7D}"/>
              </a:ext>
            </a:extLst>
          </p:cNvPr>
          <p:cNvSpPr txBox="1"/>
          <p:nvPr/>
        </p:nvSpPr>
        <p:spPr>
          <a:xfrm>
            <a:off x="6247599" y="2159243"/>
            <a:ext cx="2046514" cy="2525485"/>
          </a:xfrm>
          <a:prstGeom prst="rect">
            <a:avLst/>
          </a:prstGeom>
          <a:solidFill>
            <a:srgbClr val="002060"/>
          </a:solidFill>
        </p:spPr>
        <p:txBody>
          <a:bodyPr wrap="square" lIns="90000" rtlCol="0" anchor="ctr" anchorCtr="0">
            <a:no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VALUTAZIONE DELLE PERFORMANCE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BC5A9CC-AE15-694C-92EF-DCD96447E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10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3590656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D531C9-6133-9E4A-9803-BA834F160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Definizione dei modelli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F48E521-0015-DE40-8CE8-C747EACDA1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K-</a:t>
            </a:r>
            <a:r>
              <a:rPr lang="it-IT" dirty="0" err="1"/>
              <a:t>Means</a:t>
            </a:r>
            <a:endParaRPr lang="it-IT" dirty="0"/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44DCE0A7-9318-9F43-9A85-592C8AF7D4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867150" y="2817059"/>
            <a:ext cx="3475038" cy="2250994"/>
          </a:xfr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21D4907-9DF6-E84A-A69B-BDABBCE4FF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 err="1"/>
              <a:t>Gaussian</a:t>
            </a:r>
            <a:r>
              <a:rPr lang="it-IT" dirty="0"/>
              <a:t> EM</a:t>
            </a:r>
          </a:p>
        </p:txBody>
      </p:sp>
      <p:pic>
        <p:nvPicPr>
          <p:cNvPr id="10" name="Segnaposto contenuto 9" descr="Immagine che contiene testo, mappa&#10;&#10;&#10;&#10;Descrizione generata automaticamente">
            <a:extLst>
              <a:ext uri="{FF2B5EF4-FFF2-40B4-BE49-F238E27FC236}">
                <a16:creationId xmlns:a16="http://schemas.microsoft.com/office/drawing/2014/main" id="{1D3C3820-C16D-4A42-8B67-E4A8C8C6C88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818146" y="2817059"/>
            <a:ext cx="3475037" cy="2606277"/>
          </a:xfr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4206747-F4B0-3649-A87C-7C5989C2BACC}"/>
              </a:ext>
            </a:extLst>
          </p:cNvPr>
          <p:cNvSpPr txBox="1"/>
          <p:nvPr/>
        </p:nvSpPr>
        <p:spPr>
          <a:xfrm>
            <a:off x="7818463" y="199208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it-IT" dirty="0"/>
              <a:t>Quattro setup di covarianza</a:t>
            </a: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96989B23-FDF6-1941-930D-6FB7B3D1A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11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2744960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2CA4A4-4D48-0442-BDF7-008577875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Performance dei modelli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D45FB639-9EB8-C146-BDF9-B6CB2B10A3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0533307"/>
              </p:ext>
            </p:extLst>
          </p:nvPr>
        </p:nvGraphicFramePr>
        <p:xfrm>
          <a:off x="3727224" y="2872740"/>
          <a:ext cx="73152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402836434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3245417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38217788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1629701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10788815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3389385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K-</a:t>
                      </a:r>
                      <a:r>
                        <a:rPr lang="it-IT" dirty="0" err="1"/>
                        <a:t>Means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EM full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EM </a:t>
                      </a:r>
                      <a:r>
                        <a:rPr lang="it-IT" dirty="0" err="1"/>
                        <a:t>Tied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EM </a:t>
                      </a:r>
                      <a:r>
                        <a:rPr lang="it-IT" dirty="0" err="1"/>
                        <a:t>Diag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EM </a:t>
                      </a:r>
                      <a:r>
                        <a:rPr lang="it-IT" dirty="0" err="1"/>
                        <a:t>Spher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691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3 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5718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2031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4600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1972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4937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3123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5 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7056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4131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2948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6213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3539162"/>
                  </a:ext>
                </a:extLst>
              </a:tr>
            </a:tbl>
          </a:graphicData>
        </a:graphic>
      </p:graphicFrame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C2EB7FC-7D39-A249-924D-7B1B60499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12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1906821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4FB4B00-3F1C-B248-B7D3-FEE1C2412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DA73495-F31F-6241-94A1-9E06361FC0A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5610019" y="21771"/>
            <a:ext cx="6581981" cy="68580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D18CB21-BF49-984B-B604-3812E5DA7D53}"/>
              </a:ext>
            </a:extLst>
          </p:cNvPr>
          <p:cNvSpPr txBox="1"/>
          <p:nvPr/>
        </p:nvSpPr>
        <p:spPr>
          <a:xfrm>
            <a:off x="385999" y="1332901"/>
            <a:ext cx="2662002" cy="3130242"/>
          </a:xfrm>
          <a:prstGeom prst="rect">
            <a:avLst/>
          </a:prstGeom>
          <a:solidFill>
            <a:schemeClr val="dk1">
              <a:alpha val="8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VISUALIZZAZIONE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15F081D-1740-1D49-AA4C-0F36CA12E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13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1516429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2B0DC3-D59D-0349-958C-2DE477C3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Numero di parole chiave nei clusters</a:t>
            </a:r>
          </a:p>
        </p:txBody>
      </p:sp>
      <p:pic>
        <p:nvPicPr>
          <p:cNvPr id="4" name="Immagine 3" descr="Immagine che contiene bottiglia&#10;&#10;&#10;&#10;Descrizione generata automaticamente">
            <a:extLst>
              <a:ext uri="{FF2B5EF4-FFF2-40B4-BE49-F238E27FC236}">
                <a16:creationId xmlns:a16="http://schemas.microsoft.com/office/drawing/2014/main" id="{49E2C1B4-3A0F-AE4B-891E-B960C9685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407" y="0"/>
            <a:ext cx="4671084" cy="3429000"/>
          </a:xfrm>
          <a:prstGeom prst="rect">
            <a:avLst/>
          </a:prstGeom>
        </p:spPr>
      </p:pic>
      <p:pic>
        <p:nvPicPr>
          <p:cNvPr id="6" name="Immagine 5" descr="Immagine che contiene testo&#10;&#10;&#10;&#10;Descrizione generata automaticamente">
            <a:extLst>
              <a:ext uri="{FF2B5EF4-FFF2-40B4-BE49-F238E27FC236}">
                <a16:creationId xmlns:a16="http://schemas.microsoft.com/office/drawing/2014/main" id="{F47CC26A-97C0-E340-9ED2-2CF7FB48B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917" y="0"/>
            <a:ext cx="4671083" cy="3429000"/>
          </a:xfrm>
          <a:prstGeom prst="rect">
            <a:avLst/>
          </a:prstGeom>
        </p:spPr>
      </p:pic>
      <p:pic>
        <p:nvPicPr>
          <p:cNvPr id="8" name="Immagine 7" descr="Immagine che contiene testo&#10;&#10;&#10;&#10;Descrizione generata automaticamente">
            <a:extLst>
              <a:ext uri="{FF2B5EF4-FFF2-40B4-BE49-F238E27FC236}">
                <a16:creationId xmlns:a16="http://schemas.microsoft.com/office/drawing/2014/main" id="{4DAD9EF8-83FC-E04C-91FB-F311F45B7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9407" y="3429000"/>
            <a:ext cx="4671084" cy="3429000"/>
          </a:xfrm>
          <a:prstGeom prst="rect">
            <a:avLst/>
          </a:prstGeom>
        </p:spPr>
      </p:pic>
      <p:pic>
        <p:nvPicPr>
          <p:cNvPr id="10" name="Immagine 9" descr="Immagine che contiene bottiglia&#10;&#10;&#10;&#10;Descrizione generata automaticamente">
            <a:extLst>
              <a:ext uri="{FF2B5EF4-FFF2-40B4-BE49-F238E27FC236}">
                <a16:creationId xmlns:a16="http://schemas.microsoft.com/office/drawing/2014/main" id="{CD0BA222-591A-0442-A8CB-5582CEDF1F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0917" y="3424428"/>
            <a:ext cx="4671084" cy="3429000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442490F-EAD3-2D41-BF91-7250B5AFC88E}"/>
              </a:ext>
            </a:extLst>
          </p:cNvPr>
          <p:cNvSpPr txBox="1"/>
          <p:nvPr/>
        </p:nvSpPr>
        <p:spPr>
          <a:xfrm>
            <a:off x="0" y="203260"/>
            <a:ext cx="2789407" cy="1230085"/>
          </a:xfrm>
          <a:prstGeom prst="rect">
            <a:avLst/>
          </a:prstGeom>
          <a:solidFill>
            <a:schemeClr val="dk1">
              <a:alpha val="70000"/>
            </a:schemeClr>
          </a:solidFill>
        </p:spPr>
        <p:txBody>
          <a:bodyPr wrap="square" rtlCol="0" anchor="ctr" anchorCtr="0">
            <a:noAutofit/>
          </a:bodyPr>
          <a:lstStyle/>
          <a:p>
            <a:pPr algn="r"/>
            <a:r>
              <a:rPr lang="it-IT" b="1" dirty="0">
                <a:solidFill>
                  <a:schemeClr val="bg1"/>
                </a:solidFill>
              </a:rPr>
              <a:t>3 CLUSTERS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81E792D-6D74-D949-BC9B-662E149E3528}"/>
              </a:ext>
            </a:extLst>
          </p:cNvPr>
          <p:cNvSpPr txBox="1"/>
          <p:nvPr/>
        </p:nvSpPr>
        <p:spPr>
          <a:xfrm>
            <a:off x="-1" y="5415512"/>
            <a:ext cx="2789407" cy="1230085"/>
          </a:xfrm>
          <a:prstGeom prst="rect">
            <a:avLst/>
          </a:prstGeom>
          <a:solidFill>
            <a:schemeClr val="dk1">
              <a:alpha val="70000"/>
            </a:schemeClr>
          </a:solidFill>
        </p:spPr>
        <p:txBody>
          <a:bodyPr wrap="square" rtlCol="0" anchor="ctr" anchorCtr="0">
            <a:noAutofit/>
          </a:bodyPr>
          <a:lstStyle/>
          <a:p>
            <a:pPr algn="r"/>
            <a:r>
              <a:rPr lang="it-IT" b="1" dirty="0">
                <a:solidFill>
                  <a:schemeClr val="bg1"/>
                </a:solidFill>
              </a:rPr>
              <a:t>5 CLUSTERS</a:t>
            </a:r>
          </a:p>
        </p:txBody>
      </p:sp>
      <p:sp>
        <p:nvSpPr>
          <p:cNvPr id="14" name="Segnaposto numero diapositiva 13">
            <a:extLst>
              <a:ext uri="{FF2B5EF4-FFF2-40B4-BE49-F238E27FC236}">
                <a16:creationId xmlns:a16="http://schemas.microsoft.com/office/drawing/2014/main" id="{808050C3-66C9-DC4F-BDC3-000173D8D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>
                <a:solidFill>
                  <a:schemeClr val="tx1"/>
                </a:solidFill>
              </a:rPr>
              <a:pPr/>
              <a:t>14</a:t>
            </a:fld>
            <a:r>
              <a:rPr lang="en-US" sz="1800" dirty="0">
                <a:solidFill>
                  <a:schemeClr val="tx1"/>
                </a:solidFill>
              </a:rPr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1631551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CEC27341-4ABB-43EF-9E57-10A858F92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2B98C55-54CC-433B-905F-FB0B2D200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953" y="484068"/>
            <a:ext cx="3414014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66FEA47-4B16-0B4F-A345-1D41D4FC5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904" y="806755"/>
            <a:ext cx="2110681" cy="4800574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19E21906-D4D4-4F16-9228-3E004930E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1968" y="485853"/>
            <a:ext cx="3575304" cy="588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D4293D0-AAA0-314E-AE1B-99766161C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567" y="1250108"/>
            <a:ext cx="2941124" cy="4357221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865BCC85-4C69-4CFB-A36A-6A489B87F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08139" y="484069"/>
            <a:ext cx="3899229" cy="28642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6485AD8-BA4C-AE4A-B309-33B2C8EA46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8139" y="501648"/>
            <a:ext cx="3887908" cy="2846637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3A14BDAC-394B-4E9A-8ECE-61AA1A7C2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08139" y="3509152"/>
            <a:ext cx="3899229" cy="284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8" descr="Immagine che contiene screenshot&#10;&#10;&#10;&#10;Descrizione generata automaticamente">
            <a:extLst>
              <a:ext uri="{FF2B5EF4-FFF2-40B4-BE49-F238E27FC236}">
                <a16:creationId xmlns:a16="http://schemas.microsoft.com/office/drawing/2014/main" id="{F863D223-E92F-1E40-9049-1CCDD6C19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8139" y="3509152"/>
            <a:ext cx="3887908" cy="284720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12E48D5-28D7-0B48-86F2-3415B3D0B269}"/>
              </a:ext>
            </a:extLst>
          </p:cNvPr>
          <p:cNvSpPr txBox="1"/>
          <p:nvPr/>
        </p:nvSpPr>
        <p:spPr>
          <a:xfrm>
            <a:off x="495953" y="-15911"/>
            <a:ext cx="1877133" cy="996389"/>
          </a:xfrm>
          <a:prstGeom prst="rect">
            <a:avLst/>
          </a:prstGeom>
          <a:solidFill>
            <a:schemeClr val="dk1">
              <a:alpha val="85000"/>
            </a:schemeClr>
          </a:solidFill>
        </p:spPr>
        <p:txBody>
          <a:bodyPr wrap="square" rtlCol="0" anchor="ctr" anchorCtr="0">
            <a:no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Media delle valutazioni</a:t>
            </a:r>
          </a:p>
          <a:p>
            <a:r>
              <a:rPr lang="it-IT" b="1" dirty="0">
                <a:solidFill>
                  <a:schemeClr val="bg1"/>
                </a:solidFill>
              </a:rPr>
              <a:t>3 clusters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1986C20-2828-C340-B18D-C52997A8FABB}"/>
              </a:ext>
            </a:extLst>
          </p:cNvPr>
          <p:cNvSpPr txBox="1"/>
          <p:nvPr/>
        </p:nvSpPr>
        <p:spPr>
          <a:xfrm>
            <a:off x="4076458" y="-20297"/>
            <a:ext cx="1719667" cy="996389"/>
          </a:xfrm>
          <a:prstGeom prst="rect">
            <a:avLst/>
          </a:prstGeom>
          <a:solidFill>
            <a:schemeClr val="dk1">
              <a:alpha val="85000"/>
            </a:schemeClr>
          </a:solidFill>
        </p:spPr>
        <p:txBody>
          <a:bodyPr wrap="square" rtlCol="0" anchor="ctr" anchorCtr="0">
            <a:noAutofit/>
          </a:bodyPr>
          <a:lstStyle/>
          <a:p>
            <a:r>
              <a:rPr lang="it-IT" b="1" dirty="0">
                <a:solidFill>
                  <a:schemeClr val="bg1"/>
                </a:solidFill>
              </a:rPr>
              <a:t>Recensioni per prodotto</a:t>
            </a:r>
          </a:p>
          <a:p>
            <a:r>
              <a:rPr lang="it-IT" b="1" dirty="0">
                <a:solidFill>
                  <a:schemeClr val="bg1"/>
                </a:solidFill>
              </a:rPr>
              <a:t>5 clusters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7E03CA0E-B9AF-984C-A34E-74302ED62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>
                <a:solidFill>
                  <a:schemeClr val="tx1"/>
                </a:solidFill>
              </a:rPr>
              <a:pPr/>
              <a:t>15</a:t>
            </a:fld>
            <a:r>
              <a:rPr lang="en-US" sz="1800" dirty="0">
                <a:solidFill>
                  <a:schemeClr val="tx1"/>
                </a:solidFill>
              </a:rPr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3970775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C57451-13FE-FD42-8947-3B469FC76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/>
              <a:t>CONCLUSIONI </a:t>
            </a:r>
            <a:br>
              <a:rPr lang="it-IT" sz="3200" dirty="0"/>
            </a:br>
            <a:r>
              <a:rPr lang="it-IT" sz="3200" dirty="0"/>
              <a:t>E </a:t>
            </a:r>
            <a:br>
              <a:rPr lang="it-IT" sz="3200" dirty="0"/>
            </a:br>
            <a:r>
              <a:rPr lang="it-IT" sz="3200" dirty="0"/>
              <a:t>SVILUPPI FUTURI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793B31-CC01-4746-8477-38275A5C91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A675FAC-0035-DE47-9161-A11DCD1EEC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3 Clusters ricavati dal rispettivo modello caratterizzati dalla media delle valutazioni</a:t>
            </a:r>
          </a:p>
          <a:p>
            <a:r>
              <a:rPr lang="it-IT" dirty="0"/>
              <a:t>5 clusters ricavati dal rispettivo modello caratterizzati per il tipo di prodotto recensito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F4CFEE1-D9FE-2045-8D9E-E8D6FAA448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SVILUPPI FUTURI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844CDFB-0A3A-5D4F-BD10-D910219BE34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it-IT" dirty="0"/>
              <a:t>Utilizzo di algoritmo gerarchico come GAAC</a:t>
            </a:r>
          </a:p>
          <a:p>
            <a:r>
              <a:rPr lang="it-IT" dirty="0"/>
              <a:t>Modelli con </a:t>
            </a:r>
            <a:r>
              <a:rPr lang="it-IT" dirty="0" err="1"/>
              <a:t>tuning</a:t>
            </a:r>
            <a:r>
              <a:rPr lang="it-IT" dirty="0"/>
              <a:t> più fine</a:t>
            </a:r>
          </a:p>
          <a:p>
            <a:r>
              <a:rPr lang="it-IT" dirty="0"/>
              <a:t>Rappresentazione del testo più complessa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B5A234A-7D93-7C48-A82A-7E405D45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16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1186932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&#10;&#10;Descrizione generata automaticamente">
            <a:extLst>
              <a:ext uri="{FF2B5EF4-FFF2-40B4-BE49-F238E27FC236}">
                <a16:creationId xmlns:a16="http://schemas.microsoft.com/office/drawing/2014/main" id="{D107682F-7E86-BF48-A4F3-0B31AE92A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342167" cy="6858000"/>
          </a:xfrm>
          <a:prstGeom prst="rect">
            <a:avLst/>
          </a:prstGeom>
        </p:spPr>
      </p:pic>
      <p:pic>
        <p:nvPicPr>
          <p:cNvPr id="5" name="Immagine 4" descr="Immagine che contiene bottiglia, testo&#10;&#10;&#10;&#10;Descrizione generata automaticamente">
            <a:extLst>
              <a:ext uri="{FF2B5EF4-FFF2-40B4-BE49-F238E27FC236}">
                <a16:creationId xmlns:a16="http://schemas.microsoft.com/office/drawing/2014/main" id="{E96615FB-77A0-694C-84D8-2CB5635F0E4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2849833" y="0"/>
            <a:ext cx="9342167" cy="68580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5E4C95C-5A8D-9349-B185-BCBA8F81AE0F}"/>
              </a:ext>
            </a:extLst>
          </p:cNvPr>
          <p:cNvSpPr txBox="1"/>
          <p:nvPr/>
        </p:nvSpPr>
        <p:spPr>
          <a:xfrm>
            <a:off x="0" y="1513113"/>
            <a:ext cx="12192000" cy="3614057"/>
          </a:xfrm>
          <a:prstGeom prst="rect">
            <a:avLst/>
          </a:prstGeom>
          <a:solidFill>
            <a:schemeClr val="dk1">
              <a:alpha val="80000"/>
            </a:schemeClr>
          </a:solidFill>
        </p:spPr>
        <p:txBody>
          <a:bodyPr wrap="square" rtlCol="0" anchor="ctr" anchorCtr="0">
            <a:noAutofit/>
          </a:bodyPr>
          <a:lstStyle/>
          <a:p>
            <a:pPr algn="ctr"/>
            <a:r>
              <a:rPr lang="it-IT" sz="6000" b="1" i="1" dirty="0">
                <a:solidFill>
                  <a:schemeClr val="bg1"/>
                </a:solidFill>
              </a:rPr>
              <a:t>GRAZIE PER L’ATTENZIONE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D9A7CD5-38F4-B54D-A929-361535168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1149785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9C3B37-43DC-BC4A-AC01-AB33628F1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PROBLEMA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C8C384-639F-E842-BD31-064EA9E77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OBIETTIVO: Ricercare tendenze e comportamenti comuni dell’insieme di recensioni di alcuni prodotti estratti da Amazon nella categoria Video Games venduti fino a Luglio 2014 attraverso tecniche di Text Clustering</a:t>
            </a:r>
          </a:p>
          <a:p>
            <a:r>
              <a:rPr lang="it-IT" dirty="0"/>
              <a:t>Text Clustering di tipo soft</a:t>
            </a:r>
          </a:p>
          <a:p>
            <a:r>
              <a:rPr lang="it-IT" dirty="0"/>
              <a:t>Numero di classi scelti: 3 e 5</a:t>
            </a:r>
          </a:p>
          <a:p>
            <a:r>
              <a:rPr lang="it-IT" dirty="0"/>
              <a:t>Testo in lingua inglese, rappresentato in uni-grammi</a:t>
            </a:r>
          </a:p>
          <a:p>
            <a:r>
              <a:rPr lang="it-IT" dirty="0"/>
              <a:t>Due modelli di tipo piatto: K-</a:t>
            </a:r>
            <a:r>
              <a:rPr lang="it-IT" dirty="0" err="1"/>
              <a:t>Means</a:t>
            </a:r>
            <a:r>
              <a:rPr lang="it-IT" dirty="0"/>
              <a:t> e </a:t>
            </a:r>
            <a:r>
              <a:rPr lang="it-IT" dirty="0" err="1"/>
              <a:t>Gaussian</a:t>
            </a:r>
            <a:r>
              <a:rPr lang="it-IT" dirty="0"/>
              <a:t> EM</a:t>
            </a:r>
          </a:p>
          <a:p>
            <a:r>
              <a:rPr lang="it-IT" dirty="0"/>
              <a:t>Metrica per le performance: coefficiente di </a:t>
            </a:r>
            <a:r>
              <a:rPr lang="it-IT" dirty="0" err="1"/>
              <a:t>Calinski-Harabaz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015C6B4-390F-6845-B2E5-7826F9C01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2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28614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55BA34-5606-0446-85BA-D409463B4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DATASET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CC8D5F-1BAD-F74D-BC6C-2E9A61070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Estratto da un </a:t>
            </a:r>
            <a:r>
              <a:rPr lang="it-IT" dirty="0" err="1"/>
              <a:t>dataset</a:t>
            </a:r>
            <a:r>
              <a:rPr lang="it-IT" dirty="0"/>
              <a:t> contenente le recensioni, i metadati e i link di circa 143 milioni di prodotti prodotti tra il 1966 e il 2014 in vendita su Amazon</a:t>
            </a:r>
          </a:p>
          <a:p>
            <a:r>
              <a:rPr lang="it-IT" dirty="0"/>
              <a:t>Due archivi compressi in formato </a:t>
            </a:r>
            <a:r>
              <a:rPr lang="it-IT" dirty="0" err="1"/>
              <a:t>json.gz</a:t>
            </a:r>
            <a:endParaRPr lang="it-IT" dirty="0"/>
          </a:p>
          <a:p>
            <a:r>
              <a:rPr lang="it-IT" dirty="0"/>
              <a:t>Codice di estrazione fornito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F094576-24F0-5D41-ACF9-9521D111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3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1778563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8592D2A-2854-6346-A1B8-2496DB2C47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ARCHIVIO RECENSIONI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D3E9AB2-CA36-3E45-8F92-CED8C44DA8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/>
          <a:lstStyle/>
          <a:p>
            <a:r>
              <a:rPr lang="it-IT" dirty="0"/>
              <a:t>231.780 attributi e 9 osservazioni, tra cui:</a:t>
            </a:r>
          </a:p>
          <a:p>
            <a:pPr lvl="1"/>
            <a:r>
              <a:rPr lang="it-IT" i="1" dirty="0" err="1"/>
              <a:t>reviewerName</a:t>
            </a:r>
            <a:endParaRPr lang="it-IT" i="1" dirty="0"/>
          </a:p>
          <a:p>
            <a:pPr lvl="1"/>
            <a:r>
              <a:rPr lang="it-IT" i="1" dirty="0" err="1"/>
              <a:t>reviewText</a:t>
            </a:r>
            <a:endParaRPr lang="it-IT" i="1" dirty="0"/>
          </a:p>
          <a:p>
            <a:pPr lvl="1"/>
            <a:r>
              <a:rPr lang="it-IT" i="1" dirty="0" err="1"/>
              <a:t>overall</a:t>
            </a:r>
            <a:endParaRPr lang="it-IT" i="1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62A8683-CAD7-5744-8163-422EC30C3B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ARCHIVIO METADATI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7F49654-C564-AE4A-85E7-A386F593688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t"/>
          <a:lstStyle/>
          <a:p>
            <a:r>
              <a:rPr lang="it-IT" dirty="0"/>
              <a:t>50.953 attributi e 9 osservazioni, tra cui:</a:t>
            </a:r>
          </a:p>
          <a:p>
            <a:pPr lvl="1"/>
            <a:r>
              <a:rPr lang="it-IT" i="1" dirty="0" err="1"/>
              <a:t>description</a:t>
            </a:r>
            <a:endParaRPr lang="it-IT" i="1" dirty="0"/>
          </a:p>
          <a:p>
            <a:pPr lvl="1"/>
            <a:r>
              <a:rPr lang="it-IT" i="1" dirty="0" err="1"/>
              <a:t>title</a:t>
            </a:r>
            <a:endParaRPr lang="it-IT" i="1" dirty="0"/>
          </a:p>
          <a:p>
            <a:pPr lvl="1"/>
            <a:r>
              <a:rPr lang="it-IT" i="1" dirty="0"/>
              <a:t>brand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7AE0680-3F5D-F842-AB1F-AD04AECE6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4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2474948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120" y="757325"/>
            <a:ext cx="4341880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781FC8E-4608-F84D-A43D-BAB3E732B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1390" y="1079770"/>
            <a:ext cx="3654857" cy="1527244"/>
          </a:xfrm>
        </p:spPr>
        <p:txBody>
          <a:bodyPr>
            <a:normAutofit/>
          </a:bodyPr>
          <a:lstStyle/>
          <a:p>
            <a:r>
              <a:rPr lang="it-IT" sz="3200"/>
              <a:t>IL PROCESSO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Segnaposto contenuto 4" descr="Immagine che contiene testo&#10;&#10;&#10;&#10;Descrizione generata automaticamente">
            <a:extLst>
              <a:ext uri="{FF2B5EF4-FFF2-40B4-BE49-F238E27FC236}">
                <a16:creationId xmlns:a16="http://schemas.microsoft.com/office/drawing/2014/main" id="{A5FA28B0-3000-5B48-B9AC-96A730F48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536" y="757325"/>
            <a:ext cx="2304931" cy="5329325"/>
          </a:xfrm>
          <a:prstGeom prst="rect">
            <a:avLst/>
          </a:prstGeom>
        </p:spPr>
      </p:pic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56FCDB7-4FD1-A54D-B9A8-F58B45404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/>
          <a:lstStyle/>
          <a:p>
            <a:fld id="{4FAB73BC-B049-4115-A692-8D63A059BFB8}" type="slidenum">
              <a:rPr lang="en-US" sz="1800" smtClean="0"/>
              <a:pPr/>
              <a:t>5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2715409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0C78B80-3901-7D49-A5FD-10A298AAC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500" spc="-100"/>
              <a:t>Estrazione</a:t>
            </a:r>
          </a:p>
        </p:txBody>
      </p:sp>
      <p:pic>
        <p:nvPicPr>
          <p:cNvPr id="5" name="Segnaposto contenuto 4" descr="Immagine che contiene screenshot&#10;&#10;&#10;&#10;Descrizione generata automaticamente">
            <a:extLst>
              <a:ext uri="{FF2B5EF4-FFF2-40B4-BE49-F238E27FC236}">
                <a16:creationId xmlns:a16="http://schemas.microsoft.com/office/drawing/2014/main" id="{18C9CACB-5D80-D142-B148-893E543428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0640" y="1220257"/>
            <a:ext cx="6367271" cy="440933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4920599-805D-6A46-82B8-B60CE020A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6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1503417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2120F8-31AC-0143-8157-19DFB86DA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Operazioni preliminari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BFAE32-29CF-0646-BE6A-418605E45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/>
              <a:t>Creazione del corpus</a:t>
            </a:r>
          </a:p>
          <a:p>
            <a:r>
              <a:rPr lang="it-IT" b="1" dirty="0"/>
              <a:t>Operazioni di normalizzazione </a:t>
            </a:r>
            <a:r>
              <a:rPr lang="it-IT" dirty="0"/>
              <a:t>del corpus:</a:t>
            </a:r>
          </a:p>
          <a:p>
            <a:pPr lvl="1"/>
            <a:r>
              <a:rPr lang="it-IT" dirty="0"/>
              <a:t>Espansione delle forme contratte;</a:t>
            </a:r>
          </a:p>
          <a:p>
            <a:pPr lvl="1"/>
            <a:r>
              <a:rPr lang="it-IT" dirty="0"/>
              <a:t>Rimpiazzamento dei segni diacritici;</a:t>
            </a:r>
          </a:p>
          <a:p>
            <a:pPr lvl="1"/>
            <a:r>
              <a:rPr lang="it-IT" dirty="0"/>
              <a:t>Conversione </a:t>
            </a:r>
            <a:r>
              <a:rPr lang="it-IT" dirty="0" err="1"/>
              <a:t>lower</a:t>
            </a:r>
            <a:r>
              <a:rPr lang="it-IT" dirty="0"/>
              <a:t> case;</a:t>
            </a:r>
          </a:p>
          <a:p>
            <a:pPr lvl="1"/>
            <a:r>
              <a:rPr lang="it-IT" dirty="0"/>
              <a:t>Rimozione di segni di punteggiatura, numeri e caratteri speciali;</a:t>
            </a:r>
          </a:p>
          <a:p>
            <a:pPr lvl="1"/>
            <a:r>
              <a:rPr lang="it-IT" dirty="0"/>
              <a:t>Rimozione degli spazi extra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81AA05B-35F3-9949-BE6D-A6206CBC8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/>
          <a:lstStyle/>
          <a:p>
            <a:fld id="{4FAB73BC-B049-4115-A692-8D63A059BFB8}" type="slidenum">
              <a:rPr lang="en-US" sz="1800" smtClean="0"/>
              <a:pPr/>
              <a:t>7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713834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D8036-96D8-496C-8006-37ACA5AD8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A4CBA9-3463-4C65-BF46-6B6C50E7F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292B730-0A11-B049-AEA1-E402E0C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>
            <a:normAutofit/>
          </a:bodyPr>
          <a:lstStyle/>
          <a:p>
            <a:r>
              <a:rPr lang="it-IT" dirty="0" err="1"/>
              <a:t>Preprocessing</a:t>
            </a:r>
            <a:endParaRPr lang="it-IT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EED6C-D39C-40AA-B89E-52C3FA5A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533F90A7-ED2F-4D04-9E3D-A9D0BF0C41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58401"/>
              </p:ext>
            </p:extLst>
          </p:nvPr>
        </p:nvGraphicFramePr>
        <p:xfrm>
          <a:off x="866647" y="933854"/>
          <a:ext cx="7293610" cy="50418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F7EABDB-BDBB-4A4B-BA11-9F4ACE936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8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1948010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511542-7E18-854E-AEE2-627793135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b="1" dirty="0"/>
              <a:t>Rappresentazione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585B1A-C520-4340-8F64-063D15D57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Significatività determinata attraverso tecnica </a:t>
            </a:r>
            <a:r>
              <a:rPr lang="it-IT" dirty="0" err="1"/>
              <a:t>Tf-Idf</a:t>
            </a:r>
            <a:endParaRPr lang="it-IT" dirty="0"/>
          </a:p>
          <a:p>
            <a:r>
              <a:rPr lang="it-IT" dirty="0"/>
              <a:t>Matrice ottimale ottenuta attraverso valore di </a:t>
            </a:r>
            <a:r>
              <a:rPr lang="it-IT" dirty="0" err="1"/>
              <a:t>cut</a:t>
            </a:r>
            <a:r>
              <a:rPr lang="it-IT" dirty="0"/>
              <a:t>-off 0.12:</a:t>
            </a:r>
          </a:p>
          <a:p>
            <a:pPr lvl="1"/>
            <a:r>
              <a:rPr lang="it-IT" dirty="0"/>
              <a:t>69 </a:t>
            </a:r>
            <a:r>
              <a:rPr lang="it-IT" dirty="0" err="1"/>
              <a:t>features</a:t>
            </a:r>
            <a:endParaRPr lang="it-IT" dirty="0"/>
          </a:p>
          <a:p>
            <a:pPr lvl="1"/>
            <a:r>
              <a:rPr lang="it-IT" dirty="0" err="1"/>
              <a:t>Sparsità</a:t>
            </a:r>
            <a:r>
              <a:rPr lang="it-IT" dirty="0"/>
              <a:t>: 78.92%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493021C-8023-7F40-9914-C32B5862D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1800" smtClean="0"/>
              <a:pPr/>
              <a:t>9</a:t>
            </a:fld>
            <a:r>
              <a:rPr lang="en-US" sz="1800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3134596555"/>
      </p:ext>
    </p:extLst>
  </p:cSld>
  <p:clrMapOvr>
    <a:masterClrMapping/>
  </p:clrMapOvr>
</p:sld>
</file>

<file path=ppt/theme/theme1.xml><?xml version="1.0" encoding="utf-8"?>
<a:theme xmlns:a="http://schemas.openxmlformats.org/drawingml/2006/main" name="Cornic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375</Words>
  <Application>Microsoft Macintosh PowerPoint</Application>
  <PresentationFormat>Widescreen</PresentationFormat>
  <Paragraphs>108</Paragraphs>
  <Slides>17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Calibri</vt:lpstr>
      <vt:lpstr>Corbel</vt:lpstr>
      <vt:lpstr>Wingdings 2</vt:lpstr>
      <vt:lpstr>Cornice</vt:lpstr>
      <vt:lpstr>Videogame’s reviews clustering</vt:lpstr>
      <vt:lpstr>IL PROBLEMA</vt:lpstr>
      <vt:lpstr>IL DATASET</vt:lpstr>
      <vt:lpstr>Presentazione standard di PowerPoint</vt:lpstr>
      <vt:lpstr>IL PROCESSO</vt:lpstr>
      <vt:lpstr>Estrazione</vt:lpstr>
      <vt:lpstr>Operazioni preliminari</vt:lpstr>
      <vt:lpstr>Preprocessing</vt:lpstr>
      <vt:lpstr>Rappresentazione</vt:lpstr>
      <vt:lpstr>Clustering</vt:lpstr>
      <vt:lpstr>Definizione dei modelli</vt:lpstr>
      <vt:lpstr>Performance dei modelli</vt:lpstr>
      <vt:lpstr>Presentazione standard di PowerPoint</vt:lpstr>
      <vt:lpstr>Numero di parole chiave nei clusters</vt:lpstr>
      <vt:lpstr>Presentazione standard di PowerPoint</vt:lpstr>
      <vt:lpstr>CONCLUSIONI  E  SVILUPPI FUTURI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Videogame’s reviews clustering</dc:title>
  <dc:creator>r.tornatora@campus.unimib.it</dc:creator>
  <cp:lastModifiedBy>r.tornatora@campus.unimib.it</cp:lastModifiedBy>
  <cp:revision>4</cp:revision>
  <dcterms:created xsi:type="dcterms:W3CDTF">2019-02-08T16:22:11Z</dcterms:created>
  <dcterms:modified xsi:type="dcterms:W3CDTF">2019-02-22T08:52:04Z</dcterms:modified>
</cp:coreProperties>
</file>